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5A560-E2B6-4290-B318-EE4FA5C420B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1855B-1676-49DA-A071-34B39C18F8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18287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Toba </a:t>
            </a:r>
            <a:r>
              <a:rPr lang="en-US" b="1" dirty="0" err="1" smtClean="0"/>
              <a:t>Tek</a:t>
            </a:r>
            <a:r>
              <a:rPr lang="en-US" b="1" dirty="0" smtClean="0"/>
              <a:t> Singh</a:t>
            </a:r>
            <a:br>
              <a:rPr lang="en-US" b="1" dirty="0" smtClean="0"/>
            </a:br>
            <a:r>
              <a:rPr lang="en-US" b="1" dirty="0" smtClean="0"/>
              <a:t>By </a:t>
            </a:r>
            <a:r>
              <a:rPr lang="en-US" b="1" dirty="0" err="1" smtClean="0"/>
              <a:t>Saadat</a:t>
            </a:r>
            <a:r>
              <a:rPr lang="en-US" b="1" dirty="0" smtClean="0"/>
              <a:t> </a:t>
            </a:r>
            <a:r>
              <a:rPr lang="en-US" b="1" dirty="0" err="1" smtClean="0"/>
              <a:t>Hasan</a:t>
            </a:r>
            <a:r>
              <a:rPr lang="en-US" b="1" dirty="0" smtClean="0"/>
              <a:t> </a:t>
            </a:r>
            <a:r>
              <a:rPr lang="en-US" b="1" dirty="0" err="1" smtClean="0"/>
              <a:t>Manto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352800"/>
            <a:ext cx="7620000" cy="2971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 </a:t>
            </a:r>
            <a:r>
              <a:rPr lang="en-US" dirty="0">
                <a:solidFill>
                  <a:schemeClr val="tx1"/>
                </a:solidFill>
              </a:rPr>
              <a:t>short story about Partition, identity, and displacement.</a:t>
            </a:r>
          </a:p>
          <a:p>
            <a:r>
              <a:rPr lang="en-US" dirty="0">
                <a:solidFill>
                  <a:schemeClr val="tx1"/>
                </a:solidFill>
              </a:rPr>
              <a:t>Presented by: </a:t>
            </a:r>
            <a:r>
              <a:rPr lang="en-US" dirty="0" smtClean="0">
                <a:solidFill>
                  <a:schemeClr val="tx1"/>
                </a:solidFill>
              </a:rPr>
              <a:t>MANJULA SONI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Class / Course: </a:t>
            </a:r>
            <a:r>
              <a:rPr lang="en-US" dirty="0" smtClean="0">
                <a:solidFill>
                  <a:schemeClr val="tx1"/>
                </a:solidFill>
              </a:rPr>
              <a:t>BA SEM V, DSE: PARTITION LITERATURE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About the Author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Saadat</a:t>
            </a:r>
            <a:r>
              <a:rPr lang="en-US" dirty="0" smtClean="0"/>
              <a:t> </a:t>
            </a:r>
            <a:r>
              <a:rPr lang="en-US" dirty="0" err="1"/>
              <a:t>Hasan</a:t>
            </a:r>
            <a:r>
              <a:rPr lang="en-US" dirty="0"/>
              <a:t> </a:t>
            </a:r>
            <a:r>
              <a:rPr lang="en-US" dirty="0" err="1"/>
              <a:t>Manto</a:t>
            </a:r>
            <a:r>
              <a:rPr lang="en-US" dirty="0"/>
              <a:t> (1912–1955) was one of the most influential Urdu short-story writers.</a:t>
            </a:r>
          </a:p>
          <a:p>
            <a:r>
              <a:rPr lang="en-US" dirty="0"/>
              <a:t>He was born in undivided India and later moved to Lahore after Partition.</a:t>
            </a:r>
          </a:p>
          <a:p>
            <a:r>
              <a:rPr lang="en-US" dirty="0"/>
              <a:t>His writing exposes social hypocrisy, violence, and human suffering.</a:t>
            </a:r>
          </a:p>
          <a:p>
            <a:r>
              <a:rPr lang="en-US" dirty="0"/>
              <a:t>His best-known stories include </a:t>
            </a:r>
            <a:r>
              <a:rPr lang="en-US" i="1" dirty="0"/>
              <a:t>Toba </a:t>
            </a:r>
            <a:r>
              <a:rPr lang="en-US" i="1" dirty="0" err="1"/>
              <a:t>Tek</a:t>
            </a:r>
            <a:r>
              <a:rPr lang="en-US" i="1" dirty="0"/>
              <a:t> Singh</a:t>
            </a:r>
            <a:r>
              <a:rPr lang="en-US" dirty="0"/>
              <a:t>, </a:t>
            </a:r>
            <a:r>
              <a:rPr lang="en-US" i="1" dirty="0" err="1"/>
              <a:t>Thanda</a:t>
            </a:r>
            <a:r>
              <a:rPr lang="en-US" i="1" dirty="0"/>
              <a:t> </a:t>
            </a:r>
            <a:r>
              <a:rPr lang="en-US" i="1" dirty="0" err="1"/>
              <a:t>Gosht</a:t>
            </a:r>
            <a:r>
              <a:rPr lang="en-US" dirty="0"/>
              <a:t>, and </a:t>
            </a:r>
            <a:r>
              <a:rPr lang="en-US" i="1" dirty="0" err="1"/>
              <a:t>Khol</a:t>
            </a:r>
            <a:r>
              <a:rPr lang="en-US" i="1" dirty="0"/>
              <a:t> Do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Historical Background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British </a:t>
            </a:r>
            <a:r>
              <a:rPr lang="en-US" dirty="0"/>
              <a:t>India was partitioned into India and Pakistan in 1947.</a:t>
            </a:r>
          </a:p>
          <a:p>
            <a:r>
              <a:rPr lang="en-US" dirty="0"/>
              <a:t>Partition caused mass migration, communal violence, and family separation.</a:t>
            </a:r>
          </a:p>
          <a:p>
            <a:r>
              <a:rPr lang="en-US" dirty="0"/>
              <a:t>Religious identity became a basis for deciding where many people should live.</a:t>
            </a:r>
          </a:p>
          <a:p>
            <a:r>
              <a:rPr lang="en-US" dirty="0" err="1"/>
              <a:t>Manto</a:t>
            </a:r>
            <a:r>
              <a:rPr lang="en-US" dirty="0"/>
              <a:t> explores these consequences through a mental asylum in Lahore.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Introduction to the Story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Originally </a:t>
            </a:r>
            <a:r>
              <a:rPr lang="en-US" dirty="0"/>
              <a:t>written in Urdu, the story was published in 1955.</a:t>
            </a:r>
          </a:p>
          <a:p>
            <a:r>
              <a:rPr lang="en-US" dirty="0"/>
              <a:t>It is set a few years after Partition.</a:t>
            </a:r>
          </a:p>
          <a:p>
            <a:r>
              <a:rPr lang="en-US" dirty="0"/>
              <a:t>India and Pakistan decide to exchange Hindu, Sikh, and Muslim patients in mental asylums.</a:t>
            </a:r>
          </a:p>
          <a:p>
            <a:r>
              <a:rPr lang="en-US" dirty="0"/>
              <a:t>The decision creates confusion among the inmates.</a:t>
            </a:r>
          </a:p>
          <a:p>
            <a:r>
              <a:rPr lang="en-US" dirty="0"/>
              <a:t>Through their reactions, </a:t>
            </a:r>
            <a:r>
              <a:rPr lang="en-US" dirty="0" err="1"/>
              <a:t>Manto</a:t>
            </a:r>
            <a:r>
              <a:rPr lang="en-US" dirty="0"/>
              <a:t> questions the logic of political borders.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Plot Summary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Bishan</a:t>
            </a:r>
            <a:r>
              <a:rPr lang="en-US" dirty="0" smtClean="0"/>
              <a:t> </a:t>
            </a:r>
            <a:r>
              <a:rPr lang="en-US" dirty="0"/>
              <a:t>Singh, a Sikh inmate in a Lahore asylum, learns that patients are to be exchanged between the two countries.</a:t>
            </a:r>
          </a:p>
          <a:p>
            <a:r>
              <a:rPr lang="en-US" dirty="0"/>
              <a:t>He repeatedly asks whether his hometown, Toba </a:t>
            </a:r>
            <a:r>
              <a:rPr lang="en-US" dirty="0" err="1"/>
              <a:t>Tek</a:t>
            </a:r>
            <a:r>
              <a:rPr lang="en-US" dirty="0"/>
              <a:t> Singh, is in India or Pakistan.</a:t>
            </a:r>
          </a:p>
          <a:p>
            <a:r>
              <a:rPr lang="en-US" dirty="0"/>
              <a:t>Officials cannot provide an answer that resolves his anxiety.</a:t>
            </a:r>
          </a:p>
          <a:p>
            <a:r>
              <a:rPr lang="en-US" dirty="0"/>
              <a:t>On transfer day, </a:t>
            </a:r>
            <a:r>
              <a:rPr lang="en-US" dirty="0" err="1"/>
              <a:t>Bishan</a:t>
            </a:r>
            <a:r>
              <a:rPr lang="en-US" dirty="0"/>
              <a:t> Singh refuses to accept the division.</a:t>
            </a:r>
          </a:p>
          <a:p>
            <a:r>
              <a:rPr lang="en-US" dirty="0"/>
              <a:t>He remains in the strip of land between the two borders and collapses there, in the story's tragic ending.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Major Characters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 smtClean="0"/>
              <a:t>Bishan</a:t>
            </a:r>
            <a:r>
              <a:rPr lang="en-US" b="1" dirty="0" smtClean="0"/>
              <a:t> </a:t>
            </a:r>
            <a:r>
              <a:rPr lang="en-US" b="1" dirty="0"/>
              <a:t>Singh:</a:t>
            </a:r>
            <a:r>
              <a:rPr lang="en-US" dirty="0"/>
              <a:t> The central character; represents the anguish of displacement and the search for belonging.</a:t>
            </a:r>
          </a:p>
          <a:p>
            <a:r>
              <a:rPr lang="en-US" b="1" dirty="0" err="1"/>
              <a:t>Fazal</a:t>
            </a:r>
            <a:r>
              <a:rPr lang="en-US" b="1" dirty="0"/>
              <a:t> Din:</a:t>
            </a:r>
            <a:r>
              <a:rPr lang="en-US" dirty="0"/>
              <a:t> A visitor from </a:t>
            </a:r>
            <a:r>
              <a:rPr lang="en-US" dirty="0" err="1"/>
              <a:t>Bishan</a:t>
            </a:r>
            <a:r>
              <a:rPr lang="en-US" dirty="0"/>
              <a:t> Singh's hometown who brings news of his family.</a:t>
            </a:r>
          </a:p>
          <a:p>
            <a:r>
              <a:rPr lang="en-US" b="1" dirty="0"/>
              <a:t>The asylum inmates:</a:t>
            </a:r>
            <a:r>
              <a:rPr lang="en-US" dirty="0"/>
              <a:t> Reflect confusion about the new political order.</a:t>
            </a:r>
          </a:p>
          <a:p>
            <a:r>
              <a:rPr lang="en-US" b="1" dirty="0"/>
              <a:t>The officials:</a:t>
            </a:r>
            <a:r>
              <a:rPr lang="en-US" dirty="0"/>
              <a:t> Represent bureaucratic decisions that ignore individual feelings.</a:t>
            </a:r>
          </a:p>
          <a:p>
            <a:r>
              <a:rPr lang="en-US" b="1" dirty="0"/>
              <a:t>The governments of India and Pakistan:</a:t>
            </a:r>
            <a:r>
              <a:rPr lang="en-US" dirty="0"/>
              <a:t> Remain the unseen authorities behind the exchange.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Major Themes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Partition </a:t>
            </a:r>
            <a:r>
              <a:rPr lang="en-US" b="1" dirty="0"/>
              <a:t>and displacement:</a:t>
            </a:r>
            <a:r>
              <a:rPr lang="en-US" dirty="0"/>
              <a:t> People are uprooted by political decisions.</a:t>
            </a:r>
          </a:p>
          <a:p>
            <a:r>
              <a:rPr lang="en-US" b="1" dirty="0"/>
              <a:t>Identity and belonging:</a:t>
            </a:r>
            <a:r>
              <a:rPr lang="en-US" dirty="0"/>
              <a:t> </a:t>
            </a:r>
            <a:r>
              <a:rPr lang="en-US" dirty="0" err="1"/>
              <a:t>Bishan</a:t>
            </a:r>
            <a:r>
              <a:rPr lang="en-US" dirty="0"/>
              <a:t> Singh cannot separate his identity from his homeland.</a:t>
            </a:r>
          </a:p>
          <a:p>
            <a:r>
              <a:rPr lang="en-US" b="1" dirty="0"/>
              <a:t>Madness and sanity:</a:t>
            </a:r>
            <a:r>
              <a:rPr lang="en-US" dirty="0"/>
              <a:t> The asylum inmates' confusion mirrors the irrationality of political authorities.</a:t>
            </a:r>
          </a:p>
          <a:p>
            <a:r>
              <a:rPr lang="en-US" b="1" dirty="0"/>
              <a:t>Nationalism and borders:</a:t>
            </a:r>
            <a:r>
              <a:rPr lang="en-US" dirty="0"/>
              <a:t> The story questions the human meaning of national boundaries.</a:t>
            </a:r>
          </a:p>
          <a:p>
            <a:r>
              <a:rPr lang="en-US" b="1" dirty="0"/>
              <a:t>Loss and trauma:</a:t>
            </a:r>
            <a:r>
              <a:rPr lang="en-US" dirty="0"/>
              <a:t> Partition leaves deep emotional scars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Irony and Satire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supposedly mentally ill characters often ask questions that expose the confusion of political leaders.</a:t>
            </a:r>
          </a:p>
          <a:p>
            <a:r>
              <a:rPr lang="en-US" dirty="0"/>
              <a:t>The exchange is </a:t>
            </a:r>
            <a:r>
              <a:rPr lang="en-US" dirty="0" err="1"/>
              <a:t>organised</a:t>
            </a:r>
            <a:r>
              <a:rPr lang="en-US" dirty="0"/>
              <a:t> according to religion, not personal attachment or choice.</a:t>
            </a:r>
          </a:p>
          <a:p>
            <a:r>
              <a:rPr lang="en-US" dirty="0"/>
              <a:t>Officials treat human lives as administrative categories.</a:t>
            </a:r>
          </a:p>
          <a:p>
            <a:r>
              <a:rPr lang="en-US" dirty="0" err="1"/>
              <a:t>Manto</a:t>
            </a:r>
            <a:r>
              <a:rPr lang="en-US" dirty="0"/>
              <a:t> reverses the expected distinction between sanity and madness.</a:t>
            </a:r>
          </a:p>
          <a:p>
            <a:r>
              <a:rPr lang="en-US" dirty="0"/>
              <a:t>The story becomes a powerful satire on Partition and the political systems that produced it.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Symbolism of the Ending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Toba </a:t>
            </a:r>
            <a:r>
              <a:rPr lang="en-US" dirty="0" err="1"/>
              <a:t>Tek</a:t>
            </a:r>
            <a:r>
              <a:rPr lang="en-US" dirty="0"/>
              <a:t> Singh represents home, memory, and personal identity.</a:t>
            </a:r>
          </a:p>
          <a:p>
            <a:r>
              <a:rPr lang="en-US" dirty="0"/>
              <a:t>The border represents the artificial division of a once-connected region.</a:t>
            </a:r>
          </a:p>
          <a:p>
            <a:r>
              <a:rPr lang="en-US" dirty="0"/>
              <a:t>The strip of land between the two countries </a:t>
            </a:r>
            <a:r>
              <a:rPr lang="en-US" dirty="0" err="1"/>
              <a:t>symbolises</a:t>
            </a:r>
            <a:r>
              <a:rPr lang="en-US" dirty="0"/>
              <a:t> </a:t>
            </a:r>
            <a:r>
              <a:rPr lang="en-US" dirty="0" err="1"/>
              <a:t>Bishan</a:t>
            </a:r>
            <a:r>
              <a:rPr lang="en-US" dirty="0"/>
              <a:t> Singh's impossible position.</a:t>
            </a:r>
          </a:p>
          <a:p>
            <a:r>
              <a:rPr lang="en-US" dirty="0"/>
              <a:t>His death highlights the devastating human cost of political separation.</a:t>
            </a:r>
          </a:p>
          <a:p>
            <a:r>
              <a:rPr lang="en-US" dirty="0"/>
              <a:t>The ending leaves readers questioning who is truly lost or irrational.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Narrative Style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Satire</a:t>
            </a:r>
            <a:r>
              <a:rPr lang="en-US" b="1" dirty="0"/>
              <a:t>:</a:t>
            </a:r>
            <a:r>
              <a:rPr lang="en-US" dirty="0"/>
              <a:t> Exposes the absurdity of political decisions.</a:t>
            </a:r>
          </a:p>
          <a:p>
            <a:r>
              <a:rPr lang="en-US" b="1" dirty="0"/>
              <a:t>Irony:</a:t>
            </a:r>
            <a:r>
              <a:rPr lang="en-US" dirty="0"/>
              <a:t> The asylum inmates appear more perceptive than the authorities.</a:t>
            </a:r>
          </a:p>
          <a:p>
            <a:r>
              <a:rPr lang="en-US" b="1" dirty="0"/>
              <a:t>Simple, direct narration:</a:t>
            </a:r>
            <a:r>
              <a:rPr lang="en-US" dirty="0"/>
              <a:t> Makes the story accessible while conveying serious ideas.</a:t>
            </a:r>
          </a:p>
          <a:p>
            <a:r>
              <a:rPr lang="en-US" b="1" dirty="0"/>
              <a:t>Dark </a:t>
            </a:r>
            <a:r>
              <a:rPr lang="en-US" b="1" dirty="0" err="1"/>
              <a:t>humour</a:t>
            </a:r>
            <a:r>
              <a:rPr lang="en-US" b="1" dirty="0"/>
              <a:t>:</a:t>
            </a:r>
            <a:r>
              <a:rPr lang="en-US" dirty="0"/>
              <a:t> Highlights the tragic contradictions of Partition.</a:t>
            </a:r>
          </a:p>
          <a:p>
            <a:r>
              <a:rPr lang="en-US" b="1" dirty="0"/>
              <a:t>Powerful ending:</a:t>
            </a:r>
            <a:r>
              <a:rPr lang="en-US" dirty="0"/>
              <a:t> Leaves the reader with an unresolved moral and political question.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Critical Appreciation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Manto</a:t>
            </a:r>
            <a:r>
              <a:rPr lang="en-US" dirty="0" smtClean="0"/>
              <a:t> </a:t>
            </a:r>
            <a:r>
              <a:rPr lang="en-US" dirty="0"/>
              <a:t>presents Partition from the perspective of ordinary and </a:t>
            </a:r>
            <a:r>
              <a:rPr lang="en-US" dirty="0" err="1"/>
              <a:t>marginalised</a:t>
            </a:r>
            <a:r>
              <a:rPr lang="en-US" dirty="0"/>
              <a:t> people.</a:t>
            </a:r>
          </a:p>
          <a:p>
            <a:r>
              <a:rPr lang="en-US" dirty="0"/>
              <a:t>He challenges the idea that religion alone can determine national identity.</a:t>
            </a:r>
          </a:p>
          <a:p>
            <a:r>
              <a:rPr lang="en-US" dirty="0" err="1"/>
              <a:t>Bishan</a:t>
            </a:r>
            <a:r>
              <a:rPr lang="en-US" dirty="0"/>
              <a:t> Singh's suffering represents the trauma experienced by displaced communities.</a:t>
            </a:r>
          </a:p>
          <a:p>
            <a:r>
              <a:rPr lang="en-US" dirty="0"/>
              <a:t>The story combines political criticism with psychological depth.</a:t>
            </a:r>
          </a:p>
          <a:p>
            <a:r>
              <a:rPr lang="en-US" dirty="0"/>
              <a:t>Its message remains relevant wherever borders and nationalism divide communities.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Conclusion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Toba </a:t>
            </a:r>
            <a:r>
              <a:rPr lang="en-US" i="1" dirty="0" err="1"/>
              <a:t>Tek</a:t>
            </a:r>
            <a:r>
              <a:rPr lang="en-US" i="1" dirty="0"/>
              <a:t> Singh</a:t>
            </a:r>
            <a:r>
              <a:rPr lang="en-US" dirty="0"/>
              <a:t> is a moving and ironic portrayal of Partition. Through </a:t>
            </a:r>
            <a:r>
              <a:rPr lang="en-US" dirty="0" err="1"/>
              <a:t>Bishan</a:t>
            </a:r>
            <a:r>
              <a:rPr lang="en-US" dirty="0"/>
              <a:t> Singh's fate, </a:t>
            </a:r>
            <a:r>
              <a:rPr lang="en-US" dirty="0" err="1"/>
              <a:t>Manto</a:t>
            </a:r>
            <a:r>
              <a:rPr lang="en-US" dirty="0"/>
              <a:t> reveals the absurdity of dividing people without considering their emotional ties, memories, and sense of belonging.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                               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718</Words>
  <Application>Microsoft Office PowerPoint</Application>
  <PresentationFormat>On-screen Show (4:3)</PresentationFormat>
  <Paragraphs>67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Toba Tek Singh By Saadat Hasan Manto </vt:lpstr>
      <vt:lpstr>About the Author </vt:lpstr>
      <vt:lpstr>Historical Background</vt:lpstr>
      <vt:lpstr>Introduction to the Story </vt:lpstr>
      <vt:lpstr>Plot Summary </vt:lpstr>
      <vt:lpstr>Major Characters </vt:lpstr>
      <vt:lpstr>Major Themes </vt:lpstr>
      <vt:lpstr>Irony and Satire</vt:lpstr>
      <vt:lpstr>Symbolism of the Ending </vt:lpstr>
      <vt:lpstr>Narrative Style </vt:lpstr>
      <vt:lpstr>Critical Appreciation </vt:lpstr>
      <vt:lpstr>Conclusion 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Toba Tek Singh By Saadat Hasan Manto</dc:title>
  <dc:creator>acer</dc:creator>
  <cp:lastModifiedBy>acer</cp:lastModifiedBy>
  <cp:revision>2</cp:revision>
  <dcterms:created xsi:type="dcterms:W3CDTF">2026-10-10T11:29:00Z</dcterms:created>
  <dcterms:modified xsi:type="dcterms:W3CDTF">2026-10-10T11:35:07Z</dcterms:modified>
</cp:coreProperties>
</file>